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b6d235d97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b6d235d9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6d235d9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b6d235d9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b6d235d9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b6d235d9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b6d235d9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b6d235d9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b6d235d97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b6d235d97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b6d235d9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b6d235d9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b6d235d9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b6d235d9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b6d235d9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b6d235d9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b6d235d9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b6d235d9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b6d235d9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b6d235d9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b6d235d9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b6d235d9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b6d235d9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b6d235d9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b6d235d9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b6d235d9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b6d235d9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b6d235d9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6d235d9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b6d235d9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b6d235d9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b6d235d9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b6d235d9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b6d235d9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b6d235d9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b6d235d9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brunonunest/wtx-analytics-challen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29900" y="868125"/>
            <a:ext cx="5967300" cy="14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WTX</a:t>
            </a:r>
            <a:endParaRPr/>
          </a:p>
          <a:p>
            <a:pPr indent="0" lvl="0" marL="0" rtl="0" algn="l">
              <a:spcBef>
                <a:spcPts val="0"/>
              </a:spcBef>
              <a:spcAft>
                <a:spcPts val="0"/>
              </a:spcAft>
              <a:buNone/>
            </a:pPr>
            <a:r>
              <a:rPr lang="en"/>
              <a:t>Analytics Challenge</a:t>
            </a:r>
            <a:endParaRPr/>
          </a:p>
        </p:txBody>
      </p:sp>
      <p:sp>
        <p:nvSpPr>
          <p:cNvPr id="135" name="Google Shape;135;p13"/>
          <p:cNvSpPr txBox="1"/>
          <p:nvPr>
            <p:ph idx="1" type="subTitle"/>
          </p:nvPr>
        </p:nvSpPr>
        <p:spPr>
          <a:xfrm>
            <a:off x="7168400" y="4498925"/>
            <a:ext cx="18288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Bruno Nunes Trevelin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01" name="Google Shape;201;p22"/>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a:t>
            </a:r>
            <a:r>
              <a:rPr lang="en"/>
              <a:t>.</a:t>
            </a:r>
            <a:endParaRPr/>
          </a:p>
          <a:p>
            <a:pPr indent="0" lvl="0" marL="0" rtl="0" algn="l">
              <a:spcBef>
                <a:spcPts val="1200"/>
              </a:spcBef>
              <a:spcAft>
                <a:spcPts val="0"/>
              </a:spcAft>
              <a:buNone/>
            </a:pPr>
            <a:r>
              <a:rPr lang="en"/>
              <a:t>Get average values for Fidelity Properties, compare Cancelled X Active, query #03</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2" name="Google Shape;202;p22"/>
          <p:cNvSpPr txBox="1"/>
          <p:nvPr>
            <p:ph idx="1" type="body"/>
          </p:nvPr>
        </p:nvSpPr>
        <p:spPr>
          <a:xfrm>
            <a:off x="5581800" y="1665475"/>
            <a:ext cx="3051900" cy="31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1200"/>
              </a:spcAft>
              <a:buNone/>
            </a:pPr>
            <a:r>
              <a:rPr lang="en"/>
              <a:t>No relevant difference between Fidelity data comparison, data is almost equal for both Cancelled and Active</a:t>
            </a:r>
            <a:endParaRPr/>
          </a:p>
        </p:txBody>
      </p:sp>
      <p:pic>
        <p:nvPicPr>
          <p:cNvPr id="203" name="Google Shape;203;p22"/>
          <p:cNvPicPr preferRelativeResize="0"/>
          <p:nvPr/>
        </p:nvPicPr>
        <p:blipFill>
          <a:blip r:embed="rId3">
            <a:alphaModFix/>
          </a:blip>
          <a:stretch>
            <a:fillRect/>
          </a:stretch>
        </p:blipFill>
        <p:spPr>
          <a:xfrm>
            <a:off x="292700" y="3038425"/>
            <a:ext cx="8341002" cy="1464450"/>
          </a:xfrm>
          <a:prstGeom prst="rect">
            <a:avLst/>
          </a:prstGeom>
          <a:noFill/>
          <a:ln>
            <a:noFill/>
          </a:ln>
        </p:spPr>
      </p:pic>
      <p:sp>
        <p:nvSpPr>
          <p:cNvPr id="204" name="Google Shape;204;p22"/>
          <p:cNvSpPr txBox="1"/>
          <p:nvPr>
            <p:ph type="title"/>
          </p:nvPr>
        </p:nvSpPr>
        <p:spPr>
          <a:xfrm>
            <a:off x="292700" y="4502875"/>
            <a:ext cx="3538200" cy="72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*Neo4j native dashboard model</a:t>
            </a:r>
            <a:endParaRPr b="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10" name="Google Shape;210;p23"/>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a:t>
            </a:r>
            <a:r>
              <a:rPr lang="en"/>
              <a:t>.</a:t>
            </a:r>
            <a:endParaRPr/>
          </a:p>
          <a:p>
            <a:pPr indent="0" lvl="0" marL="0" rtl="0" algn="l">
              <a:spcBef>
                <a:spcPts val="1200"/>
              </a:spcBef>
              <a:spcAft>
                <a:spcPts val="0"/>
              </a:spcAft>
              <a:buNone/>
            </a:pPr>
            <a:r>
              <a:rPr lang="en"/>
              <a:t>Get average values for Client Profile, compare Cancelled X Active,    query #04</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11" name="Google Shape;211;p23"/>
          <p:cNvSpPr txBox="1"/>
          <p:nvPr>
            <p:ph idx="1" type="body"/>
          </p:nvPr>
        </p:nvSpPr>
        <p:spPr>
          <a:xfrm>
            <a:off x="5581800" y="1665475"/>
            <a:ext cx="3051900" cy="31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1200"/>
              </a:spcAft>
              <a:buNone/>
            </a:pPr>
            <a:r>
              <a:rPr lang="en"/>
              <a:t>No relevant difference between Client Profile data comparison, data is almost equal for both Cancelled and Active</a:t>
            </a:r>
            <a:endParaRPr/>
          </a:p>
        </p:txBody>
      </p:sp>
      <p:pic>
        <p:nvPicPr>
          <p:cNvPr id="212" name="Google Shape;212;p23"/>
          <p:cNvPicPr preferRelativeResize="0"/>
          <p:nvPr/>
        </p:nvPicPr>
        <p:blipFill>
          <a:blip r:embed="rId3">
            <a:alphaModFix/>
          </a:blip>
          <a:stretch>
            <a:fillRect/>
          </a:stretch>
        </p:blipFill>
        <p:spPr>
          <a:xfrm>
            <a:off x="285475" y="3007500"/>
            <a:ext cx="8573025" cy="172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18" name="Google Shape;218;p24"/>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a:t>
            </a:r>
            <a:r>
              <a:rPr lang="en"/>
              <a:t>.</a:t>
            </a:r>
            <a:endParaRPr/>
          </a:p>
          <a:p>
            <a:pPr indent="0" lvl="0" marL="0" rtl="0" algn="l">
              <a:spcBef>
                <a:spcPts val="1200"/>
              </a:spcBef>
              <a:spcAft>
                <a:spcPts val="0"/>
              </a:spcAft>
              <a:buNone/>
            </a:pPr>
            <a:r>
              <a:rPr lang="en"/>
              <a:t>Get values count for Client Profile Marrital Status and Gender, compare Cancelled X Active, query #05</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19" name="Google Shape;219;p24"/>
          <p:cNvSpPr txBox="1"/>
          <p:nvPr>
            <p:ph idx="1" type="body"/>
          </p:nvPr>
        </p:nvSpPr>
        <p:spPr>
          <a:xfrm>
            <a:off x="5581800" y="1665475"/>
            <a:ext cx="3051900" cy="315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0"/>
              </a:spcAft>
              <a:buNone/>
            </a:pPr>
            <a:r>
              <a:rPr lang="en"/>
              <a:t>1. </a:t>
            </a:r>
            <a:r>
              <a:rPr lang="en"/>
              <a:t>Relevant difference between all of them, all active clients counts are higher than the cancelled ones, so that says that in general more people tend to be credit card active despites the gender or marrital status.</a:t>
            </a:r>
            <a:endParaRPr/>
          </a:p>
          <a:p>
            <a:pPr indent="0" lvl="0" marL="0" rtl="0" algn="l">
              <a:spcBef>
                <a:spcPts val="1200"/>
              </a:spcBef>
              <a:spcAft>
                <a:spcPts val="1200"/>
              </a:spcAft>
              <a:buNone/>
            </a:pPr>
            <a:r>
              <a:rPr lang="en"/>
              <a:t>2. Considering totals for cancelled, we could say that considering those values, Males, Females, Married and Single are most likely to cancel than the others and could be the </a:t>
            </a:r>
            <a:r>
              <a:rPr lang="en"/>
              <a:t>target for actions to avoid cancellations</a:t>
            </a:r>
            <a:endParaRPr/>
          </a:p>
        </p:txBody>
      </p:sp>
      <p:pic>
        <p:nvPicPr>
          <p:cNvPr id="220" name="Google Shape;220;p24"/>
          <p:cNvPicPr preferRelativeResize="0"/>
          <p:nvPr/>
        </p:nvPicPr>
        <p:blipFill>
          <a:blip r:embed="rId3">
            <a:alphaModFix/>
          </a:blip>
          <a:stretch>
            <a:fillRect/>
          </a:stretch>
        </p:blipFill>
        <p:spPr>
          <a:xfrm>
            <a:off x="361825" y="2770550"/>
            <a:ext cx="4210176" cy="2174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26" name="Google Shape;226;p25"/>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5</a:t>
            </a:r>
            <a:r>
              <a:rPr lang="en"/>
              <a:t>.</a:t>
            </a:r>
            <a:endParaRPr/>
          </a:p>
          <a:p>
            <a:pPr indent="0" lvl="0" marL="0" rtl="0" algn="l">
              <a:spcBef>
                <a:spcPts val="1200"/>
              </a:spcBef>
              <a:spcAft>
                <a:spcPts val="0"/>
              </a:spcAft>
              <a:buNone/>
            </a:pPr>
            <a:r>
              <a:rPr lang="en"/>
              <a:t>Get values count for Salarys, comparing  Cancelled X Active for each range, query #06</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27" name="Google Shape;227;p25"/>
          <p:cNvSpPr txBox="1"/>
          <p:nvPr>
            <p:ph idx="1" type="body"/>
          </p:nvPr>
        </p:nvSpPr>
        <p:spPr>
          <a:xfrm>
            <a:off x="5581800" y="1665475"/>
            <a:ext cx="3051900" cy="315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0"/>
              </a:spcAft>
              <a:buNone/>
            </a:pPr>
            <a:r>
              <a:rPr lang="en"/>
              <a:t>1. Relevant difference between them, active counts in general are higher, that says that more people tend to be credit card active despites the income.</a:t>
            </a:r>
            <a:endParaRPr/>
          </a:p>
          <a:p>
            <a:pPr indent="0" lvl="0" marL="0" rtl="0" algn="l">
              <a:spcBef>
                <a:spcPts val="1200"/>
              </a:spcBef>
              <a:spcAft>
                <a:spcPts val="0"/>
              </a:spcAft>
              <a:buNone/>
            </a:pPr>
            <a:r>
              <a:rPr lang="en"/>
              <a:t>2. Considering totals for cancelled, we could say that is prior to act on Less than 40k type that cancels, followed by $40k - $60k and $80k - $120k to avoid cancellations ($120k + could also be considered for the retaining clients actions, as it means more money $$$)</a:t>
            </a:r>
            <a:endParaRPr/>
          </a:p>
          <a:p>
            <a:pPr indent="0" lvl="0" marL="0" rtl="0" algn="l">
              <a:spcBef>
                <a:spcPts val="1200"/>
              </a:spcBef>
              <a:spcAft>
                <a:spcPts val="1200"/>
              </a:spcAft>
              <a:buNone/>
            </a:pPr>
            <a:r>
              <a:t/>
            </a:r>
            <a:endParaRPr/>
          </a:p>
        </p:txBody>
      </p:sp>
      <p:pic>
        <p:nvPicPr>
          <p:cNvPr id="228" name="Google Shape;228;p25"/>
          <p:cNvPicPr preferRelativeResize="0"/>
          <p:nvPr/>
        </p:nvPicPr>
        <p:blipFill>
          <a:blip r:embed="rId3">
            <a:alphaModFix/>
          </a:blip>
          <a:stretch>
            <a:fillRect/>
          </a:stretch>
        </p:blipFill>
        <p:spPr>
          <a:xfrm>
            <a:off x="468950" y="2718650"/>
            <a:ext cx="4694926" cy="229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34" name="Google Shape;234;p26"/>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6</a:t>
            </a:r>
            <a:r>
              <a:rPr lang="en"/>
              <a:t>.</a:t>
            </a:r>
            <a:endParaRPr/>
          </a:p>
          <a:p>
            <a:pPr indent="0" lvl="0" marL="0" rtl="0" algn="l">
              <a:spcBef>
                <a:spcPts val="1200"/>
              </a:spcBef>
              <a:spcAft>
                <a:spcPts val="0"/>
              </a:spcAft>
              <a:buNone/>
            </a:pPr>
            <a:r>
              <a:rPr lang="en"/>
              <a:t>Get values count for Education levels, comparing Cancelled X Active, query #07</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35" name="Google Shape;235;p26"/>
          <p:cNvSpPr txBox="1"/>
          <p:nvPr>
            <p:ph idx="1" type="body"/>
          </p:nvPr>
        </p:nvSpPr>
        <p:spPr>
          <a:xfrm>
            <a:off x="5581800" y="1665475"/>
            <a:ext cx="3051900" cy="31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a:t>
            </a:r>
            <a:r>
              <a:rPr lang="en"/>
              <a:t>:</a:t>
            </a:r>
            <a:endParaRPr/>
          </a:p>
          <a:p>
            <a:pPr indent="-311150" lvl="0" marL="457200" rtl="0" algn="l">
              <a:spcBef>
                <a:spcPts val="1200"/>
              </a:spcBef>
              <a:spcAft>
                <a:spcPts val="0"/>
              </a:spcAft>
              <a:buSzPts val="1300"/>
              <a:buAutoNum type="arabicPeriod"/>
            </a:pPr>
            <a:r>
              <a:rPr lang="en"/>
              <a:t>Comparing the results we could say that the more educated the person is, the more likely it is to be an active credit card client</a:t>
            </a:r>
            <a:endParaRPr/>
          </a:p>
          <a:p>
            <a:pPr indent="-311150" lvl="0" marL="457200" rtl="0" algn="l">
              <a:spcBef>
                <a:spcPts val="0"/>
              </a:spcBef>
              <a:spcAft>
                <a:spcPts val="0"/>
              </a:spcAft>
              <a:buSzPts val="1300"/>
              <a:buAutoNum type="arabicPeriod"/>
            </a:pPr>
            <a:r>
              <a:rPr lang="en"/>
              <a:t>Considering the totals for cancelled, we could say that actions to avoid cancellation should be focus in College and High School, and after that the No formal education + Not informed</a:t>
            </a:r>
            <a:endParaRPr/>
          </a:p>
        </p:txBody>
      </p:sp>
      <p:pic>
        <p:nvPicPr>
          <p:cNvPr id="236" name="Google Shape;236;p26"/>
          <p:cNvPicPr preferRelativeResize="0"/>
          <p:nvPr/>
        </p:nvPicPr>
        <p:blipFill>
          <a:blip r:embed="rId3">
            <a:alphaModFix/>
          </a:blip>
          <a:stretch>
            <a:fillRect/>
          </a:stretch>
        </p:blipFill>
        <p:spPr>
          <a:xfrm>
            <a:off x="209313" y="2622275"/>
            <a:ext cx="4587676" cy="2339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42" name="Google Shape;242;p27"/>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a:t>
            </a:r>
            <a:r>
              <a:rPr lang="en"/>
              <a:t>.</a:t>
            </a:r>
            <a:endParaRPr/>
          </a:p>
          <a:p>
            <a:pPr indent="0" lvl="0" marL="0" rtl="0" algn="l">
              <a:spcBef>
                <a:spcPts val="1200"/>
              </a:spcBef>
              <a:spcAft>
                <a:spcPts val="0"/>
              </a:spcAft>
              <a:buNone/>
            </a:pPr>
            <a:r>
              <a:rPr lang="en"/>
              <a:t>Get values count for Credit card info, comparing Cancelled X Active, query #08</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3" name="Google Shape;243;p27"/>
          <p:cNvSpPr txBox="1"/>
          <p:nvPr>
            <p:ph idx="1" type="body"/>
          </p:nvPr>
        </p:nvSpPr>
        <p:spPr>
          <a:xfrm>
            <a:off x="5581800" y="1273600"/>
            <a:ext cx="3051900" cy="354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0"/>
              </a:spcAft>
              <a:buNone/>
            </a:pPr>
            <a:r>
              <a:rPr lang="en"/>
              <a:t>1. Cancelled Clients tends to have limits lower around -10% compared to actives, they make around 50% less transactions and the txs variation Q4-Q1 for them tends to increase 50% less than the actives. </a:t>
            </a:r>
            <a:endParaRPr/>
          </a:p>
          <a:p>
            <a:pPr indent="0" lvl="0" marL="0" rtl="0" algn="l">
              <a:spcBef>
                <a:spcPts val="1200"/>
              </a:spcBef>
              <a:spcAft>
                <a:spcPts val="0"/>
              </a:spcAft>
              <a:buNone/>
            </a:pPr>
            <a:r>
              <a:rPr lang="en"/>
              <a:t>2.Value spent for cancelled are 50% less than the actives and the variation Q4-Q1 for the value spent also tends to be less in 10% </a:t>
            </a:r>
            <a:endParaRPr/>
          </a:p>
          <a:p>
            <a:pPr indent="0" lvl="0" marL="0" rtl="0" algn="l">
              <a:spcBef>
                <a:spcPts val="1200"/>
              </a:spcBef>
              <a:spcAft>
                <a:spcPts val="1200"/>
              </a:spcAft>
              <a:buNone/>
            </a:pPr>
            <a:r>
              <a:rPr lang="en"/>
              <a:t>3. Cancelled clients spend around 50% less than their limit compared to actives</a:t>
            </a:r>
            <a:endParaRPr/>
          </a:p>
        </p:txBody>
      </p:sp>
      <p:pic>
        <p:nvPicPr>
          <p:cNvPr id="244" name="Google Shape;244;p27"/>
          <p:cNvPicPr preferRelativeResize="0"/>
          <p:nvPr/>
        </p:nvPicPr>
        <p:blipFill>
          <a:blip r:embed="rId3">
            <a:alphaModFix/>
          </a:blip>
          <a:stretch>
            <a:fillRect/>
          </a:stretch>
        </p:blipFill>
        <p:spPr>
          <a:xfrm>
            <a:off x="283450" y="2597425"/>
            <a:ext cx="4568048" cy="2531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244"/>
              <a:t>*Queries used will be represented by reference (example #01), so they can be consulted on github queries.py</a:t>
            </a:r>
            <a:endParaRPr sz="1244"/>
          </a:p>
        </p:txBody>
      </p:sp>
      <p:sp>
        <p:nvSpPr>
          <p:cNvPr id="250" name="Google Shape;250;p28"/>
          <p:cNvSpPr txBox="1"/>
          <p:nvPr>
            <p:ph idx="1" type="body"/>
          </p:nvPr>
        </p:nvSpPr>
        <p:spPr>
          <a:xfrm>
            <a:off x="109225" y="1665475"/>
            <a:ext cx="54144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8</a:t>
            </a:r>
            <a:r>
              <a:rPr lang="en"/>
              <a:t>.</a:t>
            </a:r>
            <a:endParaRPr/>
          </a:p>
          <a:p>
            <a:pPr indent="0" lvl="0" marL="0" rtl="0" algn="l">
              <a:spcBef>
                <a:spcPts val="1200"/>
              </a:spcBef>
              <a:spcAft>
                <a:spcPts val="0"/>
              </a:spcAft>
              <a:buNone/>
            </a:pPr>
            <a:r>
              <a:rPr lang="en"/>
              <a:t>Get values count for CreditCard types, comparing Cancelled X Active, query #09</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51" name="Google Shape;251;p28"/>
          <p:cNvSpPr txBox="1"/>
          <p:nvPr>
            <p:ph idx="1" type="body"/>
          </p:nvPr>
        </p:nvSpPr>
        <p:spPr>
          <a:xfrm>
            <a:off x="5581800" y="1273600"/>
            <a:ext cx="3051900" cy="354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Conclusion</a:t>
            </a:r>
            <a:r>
              <a:rPr lang="en"/>
              <a:t>:</a:t>
            </a:r>
            <a:endParaRPr/>
          </a:p>
          <a:p>
            <a:pPr indent="0" lvl="0" marL="0" rtl="0" algn="l">
              <a:spcBef>
                <a:spcPts val="1200"/>
              </a:spcBef>
              <a:spcAft>
                <a:spcPts val="0"/>
              </a:spcAft>
              <a:buNone/>
            </a:pPr>
            <a:r>
              <a:rPr lang="en"/>
              <a:t>1.</a:t>
            </a:r>
            <a:r>
              <a:rPr lang="en"/>
              <a:t>Blue type tends to have more clients in general (cancelled and active), so must be the first for the actions to retain clients and avoid cancellations</a:t>
            </a:r>
            <a:endParaRPr/>
          </a:p>
          <a:p>
            <a:pPr indent="0" lvl="0" marL="0" rtl="0" algn="l">
              <a:spcBef>
                <a:spcPts val="0"/>
              </a:spcBef>
              <a:spcAft>
                <a:spcPts val="0"/>
              </a:spcAft>
              <a:buNone/>
            </a:pPr>
            <a:r>
              <a:rPr lang="en"/>
              <a:t>2.Silver takes 2 place on people active + cancelled, should be the second for acting to retain more people</a:t>
            </a:r>
            <a:endParaRPr/>
          </a:p>
          <a:p>
            <a:pPr indent="0" lvl="0" marL="0" rtl="0" algn="l">
              <a:spcBef>
                <a:spcPts val="0"/>
              </a:spcBef>
              <a:spcAft>
                <a:spcPts val="0"/>
              </a:spcAft>
              <a:buNone/>
            </a:pPr>
            <a:r>
              <a:rPr lang="en"/>
              <a:t>3.Gold takes third place to be considered on actions to retain customers</a:t>
            </a:r>
            <a:endParaRPr/>
          </a:p>
          <a:p>
            <a:pPr indent="0" lvl="0" marL="0" rtl="0" algn="l">
              <a:spcBef>
                <a:spcPts val="0"/>
              </a:spcBef>
              <a:spcAft>
                <a:spcPts val="0"/>
              </a:spcAft>
              <a:buNone/>
            </a:pPr>
            <a:r>
              <a:rPr lang="en"/>
              <a:t>4.Platinum has really few people and cancellations, should be the number 4 on our act rank</a:t>
            </a:r>
            <a:endParaRPr/>
          </a:p>
          <a:p>
            <a:pPr indent="0" lvl="0" marL="0" rtl="0" algn="l">
              <a:spcBef>
                <a:spcPts val="0"/>
              </a:spcBef>
              <a:spcAft>
                <a:spcPts val="1200"/>
              </a:spcAft>
              <a:buNone/>
            </a:pPr>
            <a:r>
              <a:t/>
            </a:r>
            <a:endParaRPr/>
          </a:p>
        </p:txBody>
      </p:sp>
      <p:pic>
        <p:nvPicPr>
          <p:cNvPr id="252" name="Google Shape;252;p28"/>
          <p:cNvPicPr preferRelativeResize="0"/>
          <p:nvPr/>
        </p:nvPicPr>
        <p:blipFill>
          <a:blip r:embed="rId3">
            <a:alphaModFix/>
          </a:blip>
          <a:stretch>
            <a:fillRect/>
          </a:stretch>
        </p:blipFill>
        <p:spPr>
          <a:xfrm>
            <a:off x="533650" y="2911475"/>
            <a:ext cx="3397350" cy="1906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 of the Insights - Limiting by 100 Nodes</a:t>
            </a:r>
            <a:endParaRPr/>
          </a:p>
          <a:p>
            <a:pPr indent="0" lvl="0" marL="0" rtl="0" algn="l">
              <a:spcBef>
                <a:spcPts val="0"/>
              </a:spcBef>
              <a:spcAft>
                <a:spcPts val="0"/>
              </a:spcAft>
              <a:buNone/>
            </a:pPr>
            <a:r>
              <a:t/>
            </a:r>
            <a:endParaRPr sz="1244"/>
          </a:p>
        </p:txBody>
      </p:sp>
      <p:pic>
        <p:nvPicPr>
          <p:cNvPr id="258" name="Google Shape;258;p29"/>
          <p:cNvPicPr preferRelativeResize="0"/>
          <p:nvPr/>
        </p:nvPicPr>
        <p:blipFill>
          <a:blip r:embed="rId3">
            <a:alphaModFix/>
          </a:blip>
          <a:stretch>
            <a:fillRect/>
          </a:stretch>
        </p:blipFill>
        <p:spPr>
          <a:xfrm>
            <a:off x="101850" y="1486225"/>
            <a:ext cx="4192927" cy="3494775"/>
          </a:xfrm>
          <a:prstGeom prst="rect">
            <a:avLst/>
          </a:prstGeom>
          <a:noFill/>
          <a:ln>
            <a:noFill/>
          </a:ln>
        </p:spPr>
      </p:pic>
      <p:sp>
        <p:nvSpPr>
          <p:cNvPr id="259" name="Google Shape;259;p29"/>
          <p:cNvSpPr txBox="1"/>
          <p:nvPr/>
        </p:nvSpPr>
        <p:spPr>
          <a:xfrm>
            <a:off x="5487200" y="2092125"/>
            <a:ext cx="58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0" name="Google Shape;260;p29"/>
          <p:cNvSpPr txBox="1"/>
          <p:nvPr>
            <p:ph idx="1" type="body"/>
          </p:nvPr>
        </p:nvSpPr>
        <p:spPr>
          <a:xfrm>
            <a:off x="2423375" y="1109700"/>
            <a:ext cx="1871400" cy="5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Query #02 - LIMIT 100</a:t>
            </a:r>
            <a:endParaRPr/>
          </a:p>
        </p:txBody>
      </p:sp>
      <p:pic>
        <p:nvPicPr>
          <p:cNvPr id="261" name="Google Shape;261;p29"/>
          <p:cNvPicPr preferRelativeResize="0"/>
          <p:nvPr/>
        </p:nvPicPr>
        <p:blipFill>
          <a:blip r:embed="rId4">
            <a:alphaModFix/>
          </a:blip>
          <a:stretch>
            <a:fillRect/>
          </a:stretch>
        </p:blipFill>
        <p:spPr>
          <a:xfrm>
            <a:off x="4679599" y="1477017"/>
            <a:ext cx="4192927" cy="3513193"/>
          </a:xfrm>
          <a:prstGeom prst="rect">
            <a:avLst/>
          </a:prstGeom>
          <a:noFill/>
          <a:ln>
            <a:noFill/>
          </a:ln>
        </p:spPr>
      </p:pic>
      <p:sp>
        <p:nvSpPr>
          <p:cNvPr id="262" name="Google Shape;262;p29"/>
          <p:cNvSpPr txBox="1"/>
          <p:nvPr>
            <p:ph idx="1" type="body"/>
          </p:nvPr>
        </p:nvSpPr>
        <p:spPr>
          <a:xfrm>
            <a:off x="4679600" y="1109700"/>
            <a:ext cx="1871400" cy="5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Query #07 - LIMIT 100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Views of the Insights - Limiting by 100 Nodes</a:t>
            </a:r>
            <a:endParaRPr/>
          </a:p>
          <a:p>
            <a:pPr indent="0" lvl="0" marL="0" rtl="0" algn="l">
              <a:spcBef>
                <a:spcPts val="0"/>
              </a:spcBef>
              <a:spcAft>
                <a:spcPts val="0"/>
              </a:spcAft>
              <a:buNone/>
            </a:pPr>
            <a:r>
              <a:t/>
            </a:r>
            <a:endParaRPr sz="1244"/>
          </a:p>
        </p:txBody>
      </p:sp>
      <p:sp>
        <p:nvSpPr>
          <p:cNvPr id="268" name="Google Shape;268;p30"/>
          <p:cNvSpPr txBox="1"/>
          <p:nvPr/>
        </p:nvSpPr>
        <p:spPr>
          <a:xfrm>
            <a:off x="5487200" y="2092125"/>
            <a:ext cx="58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9" name="Google Shape;269;p30"/>
          <p:cNvSpPr txBox="1"/>
          <p:nvPr>
            <p:ph idx="1" type="body"/>
          </p:nvPr>
        </p:nvSpPr>
        <p:spPr>
          <a:xfrm>
            <a:off x="2423375" y="1109700"/>
            <a:ext cx="1871400" cy="5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Query #06 - LIMIT 100</a:t>
            </a:r>
            <a:endParaRPr/>
          </a:p>
        </p:txBody>
      </p:sp>
      <p:sp>
        <p:nvSpPr>
          <p:cNvPr id="270" name="Google Shape;270;p30"/>
          <p:cNvSpPr txBox="1"/>
          <p:nvPr>
            <p:ph idx="1" type="body"/>
          </p:nvPr>
        </p:nvSpPr>
        <p:spPr>
          <a:xfrm>
            <a:off x="4679600" y="1109700"/>
            <a:ext cx="1871400" cy="50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Query #09 - LIMIT 100</a:t>
            </a:r>
            <a:endParaRPr/>
          </a:p>
        </p:txBody>
      </p:sp>
      <p:pic>
        <p:nvPicPr>
          <p:cNvPr id="271" name="Google Shape;271;p30"/>
          <p:cNvPicPr preferRelativeResize="0"/>
          <p:nvPr/>
        </p:nvPicPr>
        <p:blipFill>
          <a:blip r:embed="rId3">
            <a:alphaModFix/>
          </a:blip>
          <a:stretch>
            <a:fillRect/>
          </a:stretch>
        </p:blipFill>
        <p:spPr>
          <a:xfrm>
            <a:off x="415150" y="1471175"/>
            <a:ext cx="3707876" cy="3540126"/>
          </a:xfrm>
          <a:prstGeom prst="rect">
            <a:avLst/>
          </a:prstGeom>
          <a:noFill/>
          <a:ln>
            <a:noFill/>
          </a:ln>
        </p:spPr>
      </p:pic>
      <p:pic>
        <p:nvPicPr>
          <p:cNvPr id="272" name="Google Shape;272;p30"/>
          <p:cNvPicPr preferRelativeResize="0"/>
          <p:nvPr/>
        </p:nvPicPr>
        <p:blipFill>
          <a:blip r:embed="rId4">
            <a:alphaModFix/>
          </a:blip>
          <a:stretch>
            <a:fillRect/>
          </a:stretch>
        </p:blipFill>
        <p:spPr>
          <a:xfrm>
            <a:off x="4679600" y="1504363"/>
            <a:ext cx="4172575" cy="3473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a:t>
            </a:r>
            <a:endParaRPr/>
          </a:p>
          <a:p>
            <a:pPr indent="0" lvl="0" marL="0" rtl="0" algn="l">
              <a:spcBef>
                <a:spcPts val="0"/>
              </a:spcBef>
              <a:spcAft>
                <a:spcPts val="0"/>
              </a:spcAft>
              <a:buNone/>
            </a:pPr>
            <a:r>
              <a:t/>
            </a:r>
            <a:endParaRPr sz="1244"/>
          </a:p>
        </p:txBody>
      </p:sp>
      <p:sp>
        <p:nvSpPr>
          <p:cNvPr id="278" name="Google Shape;278;p31"/>
          <p:cNvSpPr txBox="1"/>
          <p:nvPr/>
        </p:nvSpPr>
        <p:spPr>
          <a:xfrm>
            <a:off x="5487200" y="2092125"/>
            <a:ext cx="58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31"/>
          <p:cNvSpPr txBox="1"/>
          <p:nvPr>
            <p:ph idx="1" type="body"/>
          </p:nvPr>
        </p:nvSpPr>
        <p:spPr>
          <a:xfrm>
            <a:off x="72800" y="1455500"/>
            <a:ext cx="8971500" cy="3567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Considering our Analysis, since the database creation until Insights about credit card data for cancellations, we can </a:t>
            </a:r>
            <a:r>
              <a:rPr lang="en"/>
              <a:t>answer the problem questions:</a:t>
            </a:r>
            <a:endParaRPr/>
          </a:p>
          <a:p>
            <a:pPr indent="0" lvl="0" marL="0" rtl="0" algn="l">
              <a:spcBef>
                <a:spcPts val="1200"/>
              </a:spcBef>
              <a:spcAft>
                <a:spcPts val="0"/>
              </a:spcAft>
              <a:buNone/>
            </a:pPr>
            <a:r>
              <a:rPr lang="en" sz="1459"/>
              <a:t>1. Is there any insight/hypothesis we can derive from data? What can we do to avoid more cancellations ?</a:t>
            </a:r>
            <a:endParaRPr sz="1459"/>
          </a:p>
          <a:p>
            <a:pPr indent="0" lvl="0" marL="0" rtl="0" algn="l">
              <a:spcBef>
                <a:spcPts val="0"/>
              </a:spcBef>
              <a:spcAft>
                <a:spcPts val="0"/>
              </a:spcAft>
              <a:buNone/>
            </a:pPr>
            <a:r>
              <a:rPr lang="en" sz="1459"/>
              <a:t>R= Yes, we could say that the data analysis shows us some main properties of clients that could be the profile target to act for avoiding more cancellations:</a:t>
            </a:r>
            <a:endParaRPr sz="1459"/>
          </a:p>
          <a:p>
            <a:pPr indent="-300404" lvl="0" marL="457200" rtl="0" algn="l">
              <a:spcBef>
                <a:spcPts val="0"/>
              </a:spcBef>
              <a:spcAft>
                <a:spcPts val="0"/>
              </a:spcAft>
              <a:buSzPct val="100000"/>
              <a:buChar char="-"/>
            </a:pPr>
            <a:r>
              <a:rPr lang="en" sz="1459"/>
              <a:t>Blue type cards: are the ones that have more number of cancellations</a:t>
            </a:r>
            <a:endParaRPr sz="1459"/>
          </a:p>
          <a:p>
            <a:pPr indent="-300404" lvl="0" marL="457200" rtl="0" algn="l">
              <a:spcBef>
                <a:spcPts val="0"/>
              </a:spcBef>
              <a:spcAft>
                <a:spcPts val="0"/>
              </a:spcAft>
              <a:buSzPct val="100000"/>
              <a:buChar char="-"/>
            </a:pPr>
            <a:r>
              <a:rPr lang="en" sz="1459"/>
              <a:t>Clients with Lower Limits, lower transactions and transactions variations in value and quantity, the ones that usually spend considered less limit as well are the ones most likely to cancel the card</a:t>
            </a:r>
            <a:endParaRPr sz="1459"/>
          </a:p>
          <a:p>
            <a:pPr indent="-300404" lvl="0" marL="457200" rtl="0" algn="l">
              <a:spcBef>
                <a:spcPts val="0"/>
              </a:spcBef>
              <a:spcAft>
                <a:spcPts val="0"/>
              </a:spcAft>
              <a:buSzPct val="100000"/>
              <a:buChar char="-"/>
            </a:pPr>
            <a:r>
              <a:rPr lang="en" sz="1459"/>
              <a:t>The educated people are usually lower for the cancellations, and the main ones are College and High School</a:t>
            </a:r>
            <a:endParaRPr sz="1459"/>
          </a:p>
          <a:p>
            <a:pPr indent="-300404" lvl="0" marL="457200" rtl="0" algn="l">
              <a:spcBef>
                <a:spcPts val="0"/>
              </a:spcBef>
              <a:spcAft>
                <a:spcPts val="0"/>
              </a:spcAft>
              <a:buSzPct val="112236"/>
              <a:buChar char="-"/>
            </a:pPr>
            <a:r>
              <a:rPr lang="en"/>
              <a:t>Salary, the main annual incomes that cancel are Less than 40k type, followed by $40k - $60k and $80k - $120k</a:t>
            </a:r>
            <a:endParaRPr/>
          </a:p>
          <a:p>
            <a:pPr indent="-292576" lvl="0" marL="457200" rtl="0" algn="l">
              <a:spcBef>
                <a:spcPts val="0"/>
              </a:spcBef>
              <a:spcAft>
                <a:spcPts val="0"/>
              </a:spcAft>
              <a:buSzPct val="100000"/>
              <a:buChar char="-"/>
            </a:pPr>
            <a:r>
              <a:rPr lang="en"/>
              <a:t>Marrital Status and Gender usually have more cancellations for Males, Females, Married and Singles</a:t>
            </a:r>
            <a:endParaRPr/>
          </a:p>
          <a:p>
            <a:pPr indent="-292576" lvl="0" marL="457200" rtl="0" algn="l">
              <a:spcBef>
                <a:spcPts val="0"/>
              </a:spcBef>
              <a:spcAft>
                <a:spcPts val="0"/>
              </a:spcAft>
              <a:buSzPct val="89097"/>
              <a:buChar char="-"/>
            </a:pPr>
            <a:r>
              <a:rPr lang="en"/>
              <a:t>Age and dependents values does not  have relevant difference for cancellations and actives cards, as the fidelity properties as well</a:t>
            </a:r>
            <a:endParaRPr sz="1459"/>
          </a:p>
          <a:p>
            <a:pPr indent="0" lvl="0" marL="0" rtl="0" algn="l">
              <a:spcBef>
                <a:spcPts val="1200"/>
              </a:spcBef>
              <a:spcAft>
                <a:spcPts val="0"/>
              </a:spcAft>
              <a:buNone/>
            </a:pPr>
            <a:r>
              <a:rPr lang="en" sz="1459"/>
              <a:t>2.So what triggers the cancellation to the company to be aware of?</a:t>
            </a:r>
            <a:endParaRPr sz="1459"/>
          </a:p>
          <a:p>
            <a:pPr indent="0" lvl="0" marL="0" rtl="0" algn="l">
              <a:spcBef>
                <a:spcPts val="0"/>
              </a:spcBef>
              <a:spcAft>
                <a:spcPts val="0"/>
              </a:spcAft>
              <a:buNone/>
            </a:pPr>
            <a:r>
              <a:rPr lang="en" sz="1459"/>
              <a:t>R=They happen more often in Blue Card Types, with clients that have lower limits, transactions and value spent compared to general,, mainly for College and High School clients, that has salary income between less than $40k and $60k (sometimes also around </a:t>
            </a:r>
            <a:r>
              <a:rPr lang="en"/>
              <a:t>$80k - $120k), with marital status Married or Single</a:t>
            </a:r>
            <a:endParaRPr sz="1459"/>
          </a:p>
          <a:p>
            <a:pPr indent="0" lvl="0" marL="0" rtl="0" algn="l">
              <a:spcBef>
                <a:spcPts val="0"/>
              </a:spcBef>
              <a:spcAft>
                <a:spcPts val="0"/>
              </a:spcAft>
              <a:buNone/>
            </a:pPr>
            <a:r>
              <a:t/>
            </a:r>
            <a:endParaRPr sz="1459"/>
          </a:p>
          <a:p>
            <a:pPr indent="0" lvl="0" marL="0" rtl="0" algn="l">
              <a:spcBef>
                <a:spcPts val="0"/>
              </a:spcBef>
              <a:spcAft>
                <a:spcPts val="0"/>
              </a:spcAft>
              <a:buNone/>
            </a:pPr>
            <a:r>
              <a:rPr lang="en" sz="1459"/>
              <a:t>3.To conclude, considering all the questions, what is the direction the company should follow to act on cancellations and retain more clients?</a:t>
            </a:r>
            <a:endParaRPr sz="1459"/>
          </a:p>
          <a:p>
            <a:pPr indent="0" lvl="0" marL="0" rtl="0" algn="l">
              <a:spcBef>
                <a:spcPts val="0"/>
              </a:spcBef>
              <a:spcAft>
                <a:spcPts val="1200"/>
              </a:spcAft>
              <a:buNone/>
            </a:pPr>
            <a:r>
              <a:rPr lang="en"/>
              <a:t>R=Considered the profile we defined at the questions 1 and 2, the solution would be to focus on its properties values to create actions within the purpose to retain them as clients, this way the actions will be more accurate and directed to the right public that is more likely to cancel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5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0: Define </a:t>
            </a:r>
            <a:r>
              <a:rPr lang="en"/>
              <a:t>Problem</a:t>
            </a:r>
            <a:endParaRPr/>
          </a:p>
        </p:txBody>
      </p:sp>
      <p:sp>
        <p:nvSpPr>
          <p:cNvPr id="141" name="Google Shape;141;p14"/>
          <p:cNvSpPr txBox="1"/>
          <p:nvPr>
            <p:ph type="title"/>
          </p:nvPr>
        </p:nvSpPr>
        <p:spPr>
          <a:xfrm>
            <a:off x="1297500" y="948150"/>
            <a:ext cx="7553100" cy="3857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You work in a big credit card company and the company is having difficulties retaining customers. </a:t>
            </a:r>
            <a:r>
              <a:rPr b="1" lang="en" sz="1700"/>
              <a:t>Cards cancellations are significantly growing!</a:t>
            </a:r>
            <a:r>
              <a:rPr lang="en" sz="1700"/>
              <a:t> The company directors are now looking for some direction on where to start addressing the issue and find hypothesis for what's triggering these cancellations.</a:t>
            </a:r>
            <a:endParaRPr sz="1700"/>
          </a:p>
          <a:p>
            <a:pPr indent="0" lvl="0" marL="0" rtl="0" algn="l">
              <a:lnSpc>
                <a:spcPct val="115000"/>
              </a:lnSpc>
              <a:spcBef>
                <a:spcPts val="0"/>
              </a:spcBef>
              <a:spcAft>
                <a:spcPts val="0"/>
              </a:spcAft>
              <a:buNone/>
            </a:pPr>
            <a:r>
              <a:rPr lang="en" sz="1700"/>
              <a:t>Which customers have a bigger tendency to cancel the card ? Is there any insight/hypothesis we can derive from data? What can we do to avoid more cancellations ?</a:t>
            </a:r>
            <a:endParaRPr sz="1700"/>
          </a:p>
          <a:p>
            <a:pPr indent="0" lvl="0" marL="0" rtl="0" algn="l">
              <a:lnSpc>
                <a:spcPct val="115000"/>
              </a:lnSpc>
              <a:spcBef>
                <a:spcPts val="0"/>
              </a:spcBef>
              <a:spcAft>
                <a:spcPts val="0"/>
              </a:spcAft>
              <a:buNone/>
            </a:pPr>
            <a:r>
              <a:rPr lang="en" sz="1700"/>
              <a:t>The only data point we have available is the customer database the finance department extracted with customers who have cancelled and who are still in using the active.</a:t>
            </a:r>
            <a:endParaRPr sz="1700"/>
          </a:p>
          <a:p>
            <a:pPr indent="0" lvl="0" marL="0" rtl="0" algn="l">
              <a:spcBef>
                <a:spcPts val="0"/>
              </a:spcBef>
              <a:spcAft>
                <a:spcPts val="0"/>
              </a:spcAft>
              <a:buNone/>
            </a:pPr>
            <a:r>
              <a:t/>
            </a:r>
            <a:endParaRPr sz="3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5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1: Data Analysis</a:t>
            </a:r>
            <a:endParaRPr/>
          </a:p>
        </p:txBody>
      </p:sp>
      <p:sp>
        <p:nvSpPr>
          <p:cNvPr id="147" name="Google Shape;147;p15"/>
          <p:cNvSpPr txBox="1"/>
          <p:nvPr>
            <p:ph type="title"/>
          </p:nvPr>
        </p:nvSpPr>
        <p:spPr>
          <a:xfrm>
            <a:off x="44225" y="1367425"/>
            <a:ext cx="4764600" cy="2058300"/>
          </a:xfrm>
          <a:prstGeom prst="rect">
            <a:avLst/>
          </a:prstGeom>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Read clients.csv data to understand keys and values</a:t>
            </a:r>
            <a:endParaRPr sz="1700"/>
          </a:p>
          <a:p>
            <a:pPr indent="-336550" lvl="0" marL="457200" rtl="0" algn="l">
              <a:spcBef>
                <a:spcPts val="0"/>
              </a:spcBef>
              <a:spcAft>
                <a:spcPts val="0"/>
              </a:spcAft>
              <a:buSzPts val="1700"/>
              <a:buChar char="-"/>
            </a:pPr>
            <a:r>
              <a:rPr lang="en" sz="1700"/>
              <a:t>Set up</a:t>
            </a:r>
            <a:r>
              <a:rPr lang="en" sz="1700"/>
              <a:t> a model/schema for our data, so we create a Graph database on neo4j to further get insights and conclusions analysing Nodes/Relations Credit Card related</a:t>
            </a:r>
            <a:endParaRPr sz="1700"/>
          </a:p>
        </p:txBody>
      </p:sp>
      <p:pic>
        <p:nvPicPr>
          <p:cNvPr id="148" name="Google Shape;148;p15"/>
          <p:cNvPicPr preferRelativeResize="0"/>
          <p:nvPr/>
        </p:nvPicPr>
        <p:blipFill>
          <a:blip r:embed="rId3">
            <a:alphaModFix/>
          </a:blip>
          <a:stretch>
            <a:fillRect/>
          </a:stretch>
        </p:blipFill>
        <p:spPr>
          <a:xfrm>
            <a:off x="5295585" y="1367425"/>
            <a:ext cx="3538316" cy="3623675"/>
          </a:xfrm>
          <a:prstGeom prst="rect">
            <a:avLst/>
          </a:prstGeom>
          <a:noFill/>
          <a:ln>
            <a:noFill/>
          </a:ln>
        </p:spPr>
      </p:pic>
      <p:sp>
        <p:nvSpPr>
          <p:cNvPr id="149" name="Google Shape;149;p15"/>
          <p:cNvSpPr txBox="1"/>
          <p:nvPr>
            <p:ph type="title"/>
          </p:nvPr>
        </p:nvSpPr>
        <p:spPr>
          <a:xfrm>
            <a:off x="974850" y="4151325"/>
            <a:ext cx="4068900" cy="554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Data model/schema defined -&gt;</a:t>
            </a:r>
            <a:endParaRPr b="1"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5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2: Data Manipulation</a:t>
            </a:r>
            <a:endParaRPr/>
          </a:p>
        </p:txBody>
      </p:sp>
      <p:sp>
        <p:nvSpPr>
          <p:cNvPr id="155" name="Google Shape;155;p16"/>
          <p:cNvSpPr txBox="1"/>
          <p:nvPr>
            <p:ph type="title"/>
          </p:nvPr>
        </p:nvSpPr>
        <p:spPr>
          <a:xfrm>
            <a:off x="1260350" y="948150"/>
            <a:ext cx="7553100" cy="3392100"/>
          </a:xfrm>
          <a:prstGeom prst="rect">
            <a:avLst/>
          </a:prstGeom>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t>Actions to take on data before starting creating the database:</a:t>
            </a:r>
            <a:endParaRPr sz="1700"/>
          </a:p>
          <a:p>
            <a:pPr indent="0" lvl="0" marL="457200" rtl="0" algn="l">
              <a:spcBef>
                <a:spcPts val="0"/>
              </a:spcBef>
              <a:spcAft>
                <a:spcPts val="0"/>
              </a:spcAft>
              <a:buNone/>
            </a:pPr>
            <a:r>
              <a:t/>
            </a:r>
            <a:endParaRPr sz="1700"/>
          </a:p>
          <a:p>
            <a:pPr indent="0" lvl="0" marL="0" rtl="0" algn="l">
              <a:spcBef>
                <a:spcPts val="0"/>
              </a:spcBef>
              <a:spcAft>
                <a:spcPts val="0"/>
              </a:spcAft>
              <a:buNone/>
            </a:pPr>
            <a:r>
              <a:rPr lang="en" sz="1700"/>
              <a:t>On Excel .csv file:</a:t>
            </a:r>
            <a:endParaRPr sz="1700"/>
          </a:p>
          <a:p>
            <a:pPr indent="-336550" lvl="1" marL="914400" rtl="0" algn="l">
              <a:spcBef>
                <a:spcPts val="0"/>
              </a:spcBef>
              <a:spcAft>
                <a:spcPts val="0"/>
              </a:spcAft>
              <a:buSzPts val="1700"/>
              <a:buChar char="-"/>
            </a:pPr>
            <a:r>
              <a:rPr lang="en" sz="1700"/>
              <a:t>Null and blank data values are converted to None, so we won't have data conflicts creating the database (Ex: Card type had 1 Null)</a:t>
            </a:r>
            <a:endParaRPr sz="1700"/>
          </a:p>
          <a:p>
            <a:pPr indent="-336550" lvl="1" marL="914400" rtl="0" algn="l">
              <a:spcBef>
                <a:spcPts val="0"/>
              </a:spcBef>
              <a:spcAft>
                <a:spcPts val="0"/>
              </a:spcAft>
              <a:buSzPts val="1700"/>
              <a:buChar char="-"/>
            </a:pPr>
            <a:r>
              <a:rPr lang="en" sz="1700"/>
              <a:t>Blank spaces on Columns fields were removed to get and read data on python more clearly</a:t>
            </a:r>
            <a:endParaRPr sz="1700"/>
          </a:p>
          <a:p>
            <a:pPr indent="0" lvl="0" marL="0" rtl="0" algn="l">
              <a:spcBef>
                <a:spcPts val="0"/>
              </a:spcBef>
              <a:spcAft>
                <a:spcPts val="0"/>
              </a:spcAft>
              <a:buNone/>
            </a:pPr>
            <a:r>
              <a:rPr lang="en" sz="1700"/>
              <a:t>On Python pipeline code:</a:t>
            </a:r>
            <a:endParaRPr sz="1700"/>
          </a:p>
          <a:p>
            <a:pPr indent="-336550" lvl="1" marL="914400" rtl="0" algn="l">
              <a:spcBef>
                <a:spcPts val="0"/>
              </a:spcBef>
              <a:spcAft>
                <a:spcPts val="0"/>
              </a:spcAft>
              <a:buSzPts val="1700"/>
              <a:buChar char="-"/>
            </a:pPr>
            <a:r>
              <a:rPr lang="en" sz="1700"/>
              <a:t>For values: Commas " , " were changed to dots " . " and converted to number types</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55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3: </a:t>
            </a:r>
            <a:r>
              <a:rPr lang="en"/>
              <a:t>Pipeline development</a:t>
            </a:r>
            <a:endParaRPr/>
          </a:p>
        </p:txBody>
      </p:sp>
      <p:sp>
        <p:nvSpPr>
          <p:cNvPr id="161" name="Google Shape;161;p17"/>
          <p:cNvSpPr txBox="1"/>
          <p:nvPr>
            <p:ph type="title"/>
          </p:nvPr>
        </p:nvSpPr>
        <p:spPr>
          <a:xfrm>
            <a:off x="1260350" y="948150"/>
            <a:ext cx="7553100" cy="3392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t>Using mainly Python and neo4j, created the pipeline steps as functions, so we just need to run then 1 by 1 at the order to create the database fully on neo4j</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This part is on a github public repository, with the code instructions step by step</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u="sng">
                <a:solidFill>
                  <a:schemeClr val="hlink"/>
                </a:solidFill>
                <a:hlinkClick r:id="rId3"/>
              </a:rPr>
              <a:t>https://github.com/brunonunest/wtx-analytics-challenge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8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Step 4: Data visualization</a:t>
            </a:r>
            <a:endParaRPr/>
          </a:p>
        </p:txBody>
      </p:sp>
      <p:sp>
        <p:nvSpPr>
          <p:cNvPr id="167" name="Google Shape;167;p18"/>
          <p:cNvSpPr txBox="1"/>
          <p:nvPr>
            <p:ph type="title"/>
          </p:nvPr>
        </p:nvSpPr>
        <p:spPr>
          <a:xfrm>
            <a:off x="109250" y="1379075"/>
            <a:ext cx="5999400" cy="1499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rPr lang="en" sz="1700"/>
              <a:t>4.1 Understanding our model</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Char char="-"/>
            </a:pPr>
            <a:r>
              <a:rPr lang="en" sz="1700"/>
              <a:t>Nodes are circles and relations are arrows</a:t>
            </a:r>
            <a:endParaRPr sz="1700"/>
          </a:p>
          <a:p>
            <a:pPr indent="-336550" lvl="0" marL="457200" rtl="0" algn="l">
              <a:spcBef>
                <a:spcPts val="0"/>
              </a:spcBef>
              <a:spcAft>
                <a:spcPts val="0"/>
              </a:spcAft>
              <a:buSzPts val="1700"/>
              <a:buChar char="-"/>
            </a:pPr>
            <a:r>
              <a:rPr lang="en" sz="1700"/>
              <a:t>Each Node/Relation has its </a:t>
            </a:r>
            <a:r>
              <a:rPr lang="en" sz="1700"/>
              <a:t>properties</a:t>
            </a:r>
            <a:endParaRPr sz="1700"/>
          </a:p>
        </p:txBody>
      </p:sp>
      <p:pic>
        <p:nvPicPr>
          <p:cNvPr id="168" name="Google Shape;168;p18"/>
          <p:cNvPicPr preferRelativeResize="0"/>
          <p:nvPr/>
        </p:nvPicPr>
        <p:blipFill>
          <a:blip r:embed="rId3">
            <a:alphaModFix/>
          </a:blip>
          <a:stretch>
            <a:fillRect/>
          </a:stretch>
        </p:blipFill>
        <p:spPr>
          <a:xfrm>
            <a:off x="6108650" y="1379075"/>
            <a:ext cx="3035350" cy="3108560"/>
          </a:xfrm>
          <a:prstGeom prst="rect">
            <a:avLst/>
          </a:prstGeom>
          <a:noFill/>
          <a:ln>
            <a:noFill/>
          </a:ln>
        </p:spPr>
      </p:pic>
      <p:sp>
        <p:nvSpPr>
          <p:cNvPr id="169" name="Google Shape;169;p18"/>
          <p:cNvSpPr txBox="1"/>
          <p:nvPr>
            <p:ph type="title"/>
          </p:nvPr>
        </p:nvSpPr>
        <p:spPr>
          <a:xfrm>
            <a:off x="939275" y="3764925"/>
            <a:ext cx="3538200" cy="72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Next slides will present each Node/Relation properties -&gt;</a:t>
            </a:r>
            <a:endParaRPr b="1"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8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Nodes properties examples:</a:t>
            </a:r>
            <a:endParaRPr/>
          </a:p>
        </p:txBody>
      </p:sp>
      <p:pic>
        <p:nvPicPr>
          <p:cNvPr id="175" name="Google Shape;175;p19"/>
          <p:cNvPicPr preferRelativeResize="0"/>
          <p:nvPr/>
        </p:nvPicPr>
        <p:blipFill>
          <a:blip r:embed="rId3">
            <a:alphaModFix/>
          </a:blip>
          <a:stretch>
            <a:fillRect/>
          </a:stretch>
        </p:blipFill>
        <p:spPr>
          <a:xfrm>
            <a:off x="2770263" y="1439226"/>
            <a:ext cx="2858666" cy="1225525"/>
          </a:xfrm>
          <a:prstGeom prst="rect">
            <a:avLst/>
          </a:prstGeom>
          <a:noFill/>
          <a:ln>
            <a:noFill/>
          </a:ln>
        </p:spPr>
      </p:pic>
      <p:pic>
        <p:nvPicPr>
          <p:cNvPr id="176" name="Google Shape;176;p19"/>
          <p:cNvPicPr preferRelativeResize="0"/>
          <p:nvPr/>
        </p:nvPicPr>
        <p:blipFill>
          <a:blip r:embed="rId4">
            <a:alphaModFix/>
          </a:blip>
          <a:stretch>
            <a:fillRect/>
          </a:stretch>
        </p:blipFill>
        <p:spPr>
          <a:xfrm>
            <a:off x="3222250" y="2787025"/>
            <a:ext cx="1954700" cy="1864200"/>
          </a:xfrm>
          <a:prstGeom prst="rect">
            <a:avLst/>
          </a:prstGeom>
          <a:noFill/>
          <a:ln>
            <a:noFill/>
          </a:ln>
        </p:spPr>
      </p:pic>
      <p:pic>
        <p:nvPicPr>
          <p:cNvPr id="177" name="Google Shape;177;p19"/>
          <p:cNvPicPr preferRelativeResize="0"/>
          <p:nvPr/>
        </p:nvPicPr>
        <p:blipFill>
          <a:blip r:embed="rId5">
            <a:alphaModFix/>
          </a:blip>
          <a:stretch>
            <a:fillRect/>
          </a:stretch>
        </p:blipFill>
        <p:spPr>
          <a:xfrm>
            <a:off x="271550" y="1439225"/>
            <a:ext cx="2188650" cy="3212000"/>
          </a:xfrm>
          <a:prstGeom prst="rect">
            <a:avLst/>
          </a:prstGeom>
          <a:noFill/>
          <a:ln>
            <a:noFill/>
          </a:ln>
        </p:spPr>
      </p:pic>
      <p:pic>
        <p:nvPicPr>
          <p:cNvPr id="178" name="Google Shape;178;p19"/>
          <p:cNvPicPr preferRelativeResize="0"/>
          <p:nvPr/>
        </p:nvPicPr>
        <p:blipFill>
          <a:blip r:embed="rId6">
            <a:alphaModFix/>
          </a:blip>
          <a:stretch>
            <a:fillRect/>
          </a:stretch>
        </p:blipFill>
        <p:spPr>
          <a:xfrm>
            <a:off x="5887789" y="3280451"/>
            <a:ext cx="2448612" cy="1370773"/>
          </a:xfrm>
          <a:prstGeom prst="rect">
            <a:avLst/>
          </a:prstGeom>
          <a:noFill/>
          <a:ln>
            <a:noFill/>
          </a:ln>
        </p:spPr>
      </p:pic>
      <p:pic>
        <p:nvPicPr>
          <p:cNvPr id="179" name="Google Shape;179;p19"/>
          <p:cNvPicPr preferRelativeResize="0"/>
          <p:nvPr/>
        </p:nvPicPr>
        <p:blipFill>
          <a:blip r:embed="rId7">
            <a:alphaModFix/>
          </a:blip>
          <a:stretch>
            <a:fillRect/>
          </a:stretch>
        </p:blipFill>
        <p:spPr>
          <a:xfrm>
            <a:off x="6040092" y="1439215"/>
            <a:ext cx="2296306" cy="13616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393750"/>
            <a:ext cx="7038900" cy="8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Relations</a:t>
            </a:r>
            <a:r>
              <a:rPr lang="en"/>
              <a:t> properties examples:</a:t>
            </a:r>
            <a:endParaRPr/>
          </a:p>
        </p:txBody>
      </p:sp>
      <p:pic>
        <p:nvPicPr>
          <p:cNvPr id="185" name="Google Shape;185;p20"/>
          <p:cNvPicPr preferRelativeResize="0"/>
          <p:nvPr/>
        </p:nvPicPr>
        <p:blipFill>
          <a:blip r:embed="rId3">
            <a:alphaModFix/>
          </a:blip>
          <a:stretch>
            <a:fillRect/>
          </a:stretch>
        </p:blipFill>
        <p:spPr>
          <a:xfrm>
            <a:off x="1297500" y="1420675"/>
            <a:ext cx="3348742" cy="2038275"/>
          </a:xfrm>
          <a:prstGeom prst="rect">
            <a:avLst/>
          </a:prstGeom>
          <a:noFill/>
          <a:ln>
            <a:noFill/>
          </a:ln>
        </p:spPr>
      </p:pic>
      <p:pic>
        <p:nvPicPr>
          <p:cNvPr id="186" name="Google Shape;186;p20"/>
          <p:cNvPicPr preferRelativeResize="0"/>
          <p:nvPr/>
        </p:nvPicPr>
        <p:blipFill>
          <a:blip r:embed="rId4">
            <a:alphaModFix/>
          </a:blip>
          <a:stretch>
            <a:fillRect/>
          </a:stretch>
        </p:blipFill>
        <p:spPr>
          <a:xfrm>
            <a:off x="4768571" y="1420675"/>
            <a:ext cx="2828504" cy="2512150"/>
          </a:xfrm>
          <a:prstGeom prst="rect">
            <a:avLst/>
          </a:prstGeom>
          <a:noFill/>
          <a:ln>
            <a:noFill/>
          </a:ln>
        </p:spPr>
      </p:pic>
      <p:sp>
        <p:nvSpPr>
          <p:cNvPr id="187" name="Google Shape;187;p20"/>
          <p:cNvSpPr txBox="1"/>
          <p:nvPr>
            <p:ph type="title"/>
          </p:nvPr>
        </p:nvSpPr>
        <p:spPr>
          <a:xfrm>
            <a:off x="0" y="4354150"/>
            <a:ext cx="8930700" cy="752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 The other Relations have no properties, only an id, so they can connect Nodes</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230150"/>
            <a:ext cx="7038900" cy="15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Step 5:</a:t>
            </a:r>
            <a:r>
              <a:rPr lang="en"/>
              <a:t> Insights with focus in solving the problem</a:t>
            </a:r>
            <a:endParaRPr/>
          </a:p>
          <a:p>
            <a:pPr indent="0" lvl="0" marL="0" rtl="0" algn="l">
              <a:spcBef>
                <a:spcPts val="0"/>
              </a:spcBef>
              <a:spcAft>
                <a:spcPts val="0"/>
              </a:spcAft>
              <a:buClr>
                <a:srgbClr val="000000"/>
              </a:buClr>
              <a:buSzPts val="990"/>
              <a:buFont typeface="Arial"/>
              <a:buNone/>
            </a:pPr>
            <a:r>
              <a:rPr lang="en" sz="1244"/>
              <a:t>*Queries used will be represented by reference (example #01), so they can be consulted on github queries.py</a:t>
            </a:r>
            <a:endParaRPr sz="1244"/>
          </a:p>
        </p:txBody>
      </p:sp>
      <p:sp>
        <p:nvSpPr>
          <p:cNvPr id="193" name="Google Shape;193;p21"/>
          <p:cNvSpPr txBox="1"/>
          <p:nvPr>
            <p:ph idx="1" type="body"/>
          </p:nvPr>
        </p:nvSpPr>
        <p:spPr>
          <a:xfrm>
            <a:off x="1297500" y="1730450"/>
            <a:ext cx="7038900" cy="27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a:t>
            </a:r>
            <a:endParaRPr/>
          </a:p>
          <a:p>
            <a:pPr indent="0" lvl="0" marL="0" rtl="0" algn="l">
              <a:spcBef>
                <a:spcPts val="1200"/>
              </a:spcBef>
              <a:spcAft>
                <a:spcPts val="0"/>
              </a:spcAft>
              <a:buNone/>
            </a:pPr>
            <a:r>
              <a:rPr lang="en"/>
              <a:t>Get total </a:t>
            </a:r>
            <a:r>
              <a:rPr lang="en"/>
              <a:t>ClientProfiles that </a:t>
            </a:r>
            <a:r>
              <a:rPr lang="en"/>
              <a:t>cancelled, query #01            —------&gt;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Get total ClientProfiles that are active, query #02          —------&gt;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Conclusion</a:t>
            </a:r>
            <a:r>
              <a:rPr lang="en"/>
              <a:t>: Active are currently around 5x Cancelled </a:t>
            </a:r>
            <a:endParaRPr/>
          </a:p>
        </p:txBody>
      </p:sp>
      <p:sp>
        <p:nvSpPr>
          <p:cNvPr id="194" name="Google Shape;194;p21"/>
          <p:cNvSpPr/>
          <p:nvPr/>
        </p:nvSpPr>
        <p:spPr>
          <a:xfrm>
            <a:off x="6260150" y="1730450"/>
            <a:ext cx="1076700" cy="9141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1627</a:t>
            </a:r>
            <a:endParaRPr b="1" sz="2300">
              <a:latin typeface="Montserrat"/>
              <a:ea typeface="Montserrat"/>
              <a:cs typeface="Montserrat"/>
              <a:sym typeface="Montserrat"/>
            </a:endParaRPr>
          </a:p>
        </p:txBody>
      </p:sp>
      <p:sp>
        <p:nvSpPr>
          <p:cNvPr id="195" name="Google Shape;195;p21"/>
          <p:cNvSpPr/>
          <p:nvPr/>
        </p:nvSpPr>
        <p:spPr>
          <a:xfrm>
            <a:off x="6260150" y="3126800"/>
            <a:ext cx="1076700" cy="9141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8500</a:t>
            </a:r>
            <a:endParaRPr b="1" sz="23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